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480000" cy="43200638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931" userDrawn="1">
          <p15:clr>
            <a:srgbClr val="000000"/>
          </p15:clr>
        </p15:guide>
        <p15:guide id="2" pos="960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925">
          <p15:clr>
            <a:srgbClr val="000000"/>
          </p15:clr>
        </p15:guide>
        <p15:guide id="2" pos="7609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Mbpswrl4FES3pJScHev72A0W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7A3"/>
    <a:srgbClr val="F5FCFD"/>
    <a:srgbClr val="A6C1EC"/>
    <a:srgbClr val="2353A0"/>
    <a:srgbClr val="F8C8E1"/>
    <a:srgbClr val="BEECF0"/>
    <a:srgbClr val="D91B7F"/>
    <a:srgbClr val="2357A2"/>
    <a:srgbClr val="2CB6C0"/>
    <a:srgbClr val="E51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28" y="-4200"/>
      </p:cViewPr>
      <p:guideLst>
        <p:guide orient="horz" pos="10931"/>
        <p:guide pos="960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0925"/>
        <p:guide pos="76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30162" y="9525"/>
            <a:ext cx="2962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25" tIns="0" rIns="19225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5562" y="9525"/>
            <a:ext cx="2962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25" tIns="0" rIns="19225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14550" y="779463"/>
            <a:ext cx="2570163" cy="3643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8050" y="4735512"/>
            <a:ext cx="4981575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-30162" y="9461500"/>
            <a:ext cx="2962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25" tIns="0" rIns="192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5562" y="9461500"/>
            <a:ext cx="2962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25" tIns="0" rIns="192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fld id="{00000000-1234-1234-1234-123412341234}" type="slidenum">
              <a:rPr lang="en-US" sz="1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65562" y="9461500"/>
            <a:ext cx="2962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25" tIns="0" rIns="192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fld id="{00000000-1234-1234-1234-123412341234}" type="slidenum">
              <a:rPr lang="en-US" sz="1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79463"/>
            <a:ext cx="2570163" cy="3643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08050" y="4735512"/>
            <a:ext cx="4981575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75" tIns="46475" rIns="92975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286000" y="3840057"/>
            <a:ext cx="25908000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2286000" y="12480184"/>
            <a:ext cx="25908000" cy="2592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017" lvl="1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96025" lvl="2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033" lvl="3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60041" lvl="4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050" lvl="5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058" lvl="6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066" lvl="7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075" lvl="8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2286000" y="13420699"/>
            <a:ext cx="25908000" cy="925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4572000" y="24480362"/>
            <a:ext cx="21336000" cy="1104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lvl="0" algn="ctr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Times New Roman"/>
              <a:buNone/>
              <a:defRPr/>
            </a:lvl1pPr>
            <a:lvl2pPr lvl="1" algn="ctr">
              <a:spcBef>
                <a:spcPts val="1871"/>
              </a:spcBef>
              <a:spcAft>
                <a:spcPts val="0"/>
              </a:spcAft>
              <a:buClr>
                <a:schemeClr val="dk1"/>
              </a:buClr>
              <a:buSzPts val="9900"/>
              <a:buFont typeface="Times New Roman"/>
              <a:buNone/>
              <a:defRPr/>
            </a:lvl2pPr>
            <a:lvl3pPr lvl="2" algn="ctr">
              <a:spcBef>
                <a:spcPts val="1587"/>
              </a:spcBef>
              <a:spcAft>
                <a:spcPts val="0"/>
              </a:spcAft>
              <a:buClr>
                <a:schemeClr val="dk1"/>
              </a:buClr>
              <a:buSzPts val="8400"/>
              <a:buFont typeface="Times New Roman"/>
              <a:buNone/>
              <a:defRPr/>
            </a:lvl3pPr>
            <a:lvl4pPr lvl="3" algn="ctr">
              <a:spcBef>
                <a:spcPts val="134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None/>
              <a:defRPr/>
            </a:lvl4pPr>
            <a:lvl5pPr lvl="4" algn="ctr">
              <a:spcBef>
                <a:spcPts val="134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None/>
              <a:defRPr/>
            </a:lvl5pPr>
            <a:lvl6pPr lvl="5" algn="ctr">
              <a:spcBef>
                <a:spcPts val="134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None/>
              <a:defRPr/>
            </a:lvl6pPr>
            <a:lvl7pPr lvl="6" algn="ctr">
              <a:spcBef>
                <a:spcPts val="134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None/>
              <a:defRPr/>
            </a:lvl7pPr>
            <a:lvl8pPr lvl="7" algn="ctr">
              <a:spcBef>
                <a:spcPts val="134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None/>
              <a:defRPr/>
            </a:lvl8pPr>
            <a:lvl9pPr lvl="8" algn="ctr">
              <a:spcBef>
                <a:spcPts val="134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 rot="5400000">
            <a:off x="7675245" y="17881812"/>
            <a:ext cx="3456051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 rot="5400000">
            <a:off x="-5354955" y="11481012"/>
            <a:ext cx="34560510" cy="19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017" lvl="1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96025" lvl="2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033" lvl="3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60041" lvl="4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050" lvl="5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058" lvl="6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066" lvl="7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075" lvl="8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286000" y="3840057"/>
            <a:ext cx="25908000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 rot="5400000">
            <a:off x="2279809" y="12486376"/>
            <a:ext cx="25920383" cy="25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017" lvl="1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96025" lvl="2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033" lvl="3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60041" lvl="4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050" lvl="5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058" lvl="6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066" lvl="7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075" lvl="8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973763" y="30240446"/>
            <a:ext cx="18288000" cy="357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9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5973763" y="3859557"/>
            <a:ext cx="18288000" cy="25920383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73763" y="33810499"/>
            <a:ext cx="18288000" cy="507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1pPr>
            <a:lvl2pPr marL="864017" lvl="1" indent="-216004" algn="l"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134"/>
            </a:lvl2pPr>
            <a:lvl3pPr marL="1296025" lvl="2" indent="-21600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945"/>
            </a:lvl3pPr>
            <a:lvl4pPr marL="1728033" lvl="3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4pPr>
            <a:lvl5pPr marL="2160041" lvl="4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5pPr>
            <a:lvl6pPr marL="2592050" lvl="5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6pPr>
            <a:lvl7pPr marL="3024058" lvl="6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7pPr>
            <a:lvl8pPr marL="3456066" lvl="7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8pPr>
            <a:lvl9pPr marL="3888075" lvl="8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524000" y="1720526"/>
            <a:ext cx="10028238" cy="732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9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1917364" y="1720526"/>
            <a:ext cx="17038637" cy="3687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408008" algn="l">
              <a:spcBef>
                <a:spcPts val="60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024"/>
            </a:lvl1pPr>
            <a:lvl2pPr marL="864017" lvl="1" indent="-384007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646"/>
            </a:lvl2pPr>
            <a:lvl3pPr marL="1296025" lvl="2" indent="-360007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268"/>
            </a:lvl3pPr>
            <a:lvl4pPr marL="1728033" lvl="3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1890"/>
            </a:lvl4pPr>
            <a:lvl5pPr marL="2160041" lvl="4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1890"/>
            </a:lvl5pPr>
            <a:lvl6pPr marL="2592050" lvl="5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1890"/>
            </a:lvl6pPr>
            <a:lvl7pPr marL="3024058" lvl="6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1890"/>
            </a:lvl7pPr>
            <a:lvl8pPr marL="3456066" lvl="7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1890"/>
            </a:lvl8pPr>
            <a:lvl9pPr marL="3888075" lvl="8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189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524000" y="9040634"/>
            <a:ext cx="10028238" cy="2955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1pPr>
            <a:lvl2pPr marL="864017" lvl="1" indent="-216004" algn="l"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134"/>
            </a:lvl2pPr>
            <a:lvl3pPr marL="1296025" lvl="2" indent="-21600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945"/>
            </a:lvl3pPr>
            <a:lvl4pPr marL="1728033" lvl="3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4pPr>
            <a:lvl5pPr marL="2160041" lvl="4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5pPr>
            <a:lvl6pPr marL="2592050" lvl="5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6pPr>
            <a:lvl7pPr marL="3024058" lvl="6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7pPr>
            <a:lvl8pPr marL="3456066" lvl="7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8pPr>
            <a:lvl9pPr marL="3888075" lvl="8" indent="-216004" algn="l"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85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86000" y="3840057"/>
            <a:ext cx="25908000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524000" y="1729526"/>
            <a:ext cx="27432000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524000" y="9670644"/>
            <a:ext cx="13466763" cy="402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b" anchorCtr="0">
            <a:noAutofit/>
          </a:bodyPr>
          <a:lstStyle>
            <a:lvl1pPr marL="432008" lvl="0" indent="-216004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268" b="1"/>
            </a:lvl1pPr>
            <a:lvl2pPr marL="864017" lvl="1" indent="-216004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890" b="1"/>
            </a:lvl2pPr>
            <a:lvl3pPr marL="1296025" lvl="2" indent="-216004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701" b="1"/>
            </a:lvl3pPr>
            <a:lvl4pPr marL="1728033" lvl="3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4pPr>
            <a:lvl5pPr marL="2160041" lvl="4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5pPr>
            <a:lvl6pPr marL="2592050" lvl="5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6pPr>
            <a:lvl7pPr marL="3024058" lvl="6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7pPr>
            <a:lvl8pPr marL="3456066" lvl="7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8pPr>
            <a:lvl9pPr marL="3888075" lvl="8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1524000" y="13699703"/>
            <a:ext cx="13466763" cy="248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360007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268"/>
            </a:lvl1pPr>
            <a:lvl2pPr marL="864017" lvl="1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1890"/>
            </a:lvl2pPr>
            <a:lvl3pPr marL="1296025" lvl="2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3pPr>
            <a:lvl4pPr marL="1728033" lvl="3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512"/>
            </a:lvl4pPr>
            <a:lvl5pPr marL="2160041" lvl="4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5pPr>
            <a:lvl6pPr marL="2592050" lvl="5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6pPr>
            <a:lvl7pPr marL="3024058" lvl="6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7pPr>
            <a:lvl8pPr marL="3456066" lvl="7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8pPr>
            <a:lvl9pPr marL="3888075" lvl="8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15482888" y="9670644"/>
            <a:ext cx="13473112" cy="402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b" anchorCtr="0">
            <a:noAutofit/>
          </a:bodyPr>
          <a:lstStyle>
            <a:lvl1pPr marL="432008" lvl="0" indent="-216004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268" b="1"/>
            </a:lvl1pPr>
            <a:lvl2pPr marL="864017" lvl="1" indent="-216004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890" b="1"/>
            </a:lvl2pPr>
            <a:lvl3pPr marL="1296025" lvl="2" indent="-216004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701" b="1"/>
            </a:lvl3pPr>
            <a:lvl4pPr marL="1728033" lvl="3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4pPr>
            <a:lvl5pPr marL="2160041" lvl="4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5pPr>
            <a:lvl6pPr marL="2592050" lvl="5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6pPr>
            <a:lvl7pPr marL="3024058" lvl="6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7pPr>
            <a:lvl8pPr marL="3456066" lvl="7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8pPr>
            <a:lvl9pPr marL="3888075" lvl="8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15482888" y="13699703"/>
            <a:ext cx="13473112" cy="248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360007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268"/>
            </a:lvl1pPr>
            <a:lvl2pPr marL="864017" lvl="1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1890"/>
            </a:lvl2pPr>
            <a:lvl3pPr marL="1296025" lvl="2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3pPr>
            <a:lvl4pPr marL="1728033" lvl="3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512"/>
            </a:lvl4pPr>
            <a:lvl5pPr marL="2160041" lvl="4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5pPr>
            <a:lvl6pPr marL="2592050" lvl="5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6pPr>
            <a:lvl7pPr marL="3024058" lvl="6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7pPr>
            <a:lvl8pPr marL="3456066" lvl="7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8pPr>
            <a:lvl9pPr marL="3888075" lvl="8" indent="-312006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512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2286000" y="3840057"/>
            <a:ext cx="25908000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2286000" y="12480184"/>
            <a:ext cx="12877800" cy="2592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384007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646"/>
            </a:lvl1pPr>
            <a:lvl2pPr marL="864017" lvl="1" indent="-360007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268"/>
            </a:lvl2pPr>
            <a:lvl3pPr marL="1296025" lvl="2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1890"/>
            </a:lvl3pPr>
            <a:lvl4pPr marL="1728033" lvl="3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701"/>
            </a:lvl4pPr>
            <a:lvl5pPr marL="2160041" lvl="4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5pPr>
            <a:lvl6pPr marL="2592050" lvl="5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6pPr>
            <a:lvl7pPr marL="3024058" lvl="6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7pPr>
            <a:lvl8pPr marL="3456066" lvl="7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8pPr>
            <a:lvl9pPr marL="3888075" lvl="8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15316200" y="12480184"/>
            <a:ext cx="12877800" cy="2592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32008" lvl="0" indent="-384007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646"/>
            </a:lvl1pPr>
            <a:lvl2pPr marL="864017" lvl="1" indent="-360007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268"/>
            </a:lvl2pPr>
            <a:lvl3pPr marL="1296025" lvl="2" indent="-33600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1890"/>
            </a:lvl3pPr>
            <a:lvl4pPr marL="1728033" lvl="3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701"/>
            </a:lvl4pPr>
            <a:lvl5pPr marL="2160041" lvl="4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5pPr>
            <a:lvl6pPr marL="2592050" lvl="5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6pPr>
            <a:lvl7pPr marL="3024058" lvl="6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7pPr>
            <a:lvl8pPr marL="3456066" lvl="7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8pPr>
            <a:lvl9pPr marL="3888075" lvl="8" indent="-324006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70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2408238" y="27760910"/>
            <a:ext cx="25908000" cy="858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8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408238" y="18310771"/>
            <a:ext cx="25908000" cy="945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b" anchorCtr="0">
            <a:noAutofit/>
          </a:bodyPr>
          <a:lstStyle>
            <a:lvl1pPr marL="432008" lvl="0" indent="-216004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1890"/>
            </a:lvl1pPr>
            <a:lvl2pPr marL="864017" lvl="1" indent="-216004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701"/>
            </a:lvl2pPr>
            <a:lvl3pPr marL="1296025" lvl="2" indent="-216004" algn="l">
              <a:spcBef>
                <a:spcPts val="3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512"/>
            </a:lvl3pPr>
            <a:lvl4pPr marL="1728033" lvl="3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4pPr>
            <a:lvl5pPr marL="2160041" lvl="4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5pPr>
            <a:lvl6pPr marL="2592050" lvl="5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6pPr>
            <a:lvl7pPr marL="3024058" lvl="6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7pPr>
            <a:lvl8pPr marL="3456066" lvl="7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8pPr>
            <a:lvl9pPr marL="3888075" lvl="8" indent="-216004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32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>
            <a:alpha val="49803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286000" y="3840057"/>
            <a:ext cx="25908000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286000" y="12480184"/>
            <a:ext cx="25908000" cy="2592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t" anchorCtr="0">
            <a:noAutofit/>
          </a:bodyPr>
          <a:lstStyle>
            <a:lvl1pPr marL="457200" marR="0" lvl="0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Times New Roman"/>
              <a:buChar char="•"/>
              <a:defRPr sz="1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857250" algn="l" rtl="0"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Times New Roman"/>
              <a:buChar char="–"/>
              <a:defRPr sz="9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762000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Times New Roman"/>
              <a:buChar char="•"/>
              <a:defRPr sz="8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Char char="–"/>
              <a:defRPr sz="7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Char char="•"/>
              <a:defRPr sz="7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Char char="•"/>
              <a:defRPr sz="7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Char char="•"/>
              <a:defRPr sz="7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Char char="•"/>
              <a:defRPr sz="7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Times New Roman"/>
              <a:buChar char="•"/>
              <a:defRPr sz="7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414000" y="39360581"/>
            <a:ext cx="9652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1844000" y="39360581"/>
            <a:ext cx="6350000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250" tIns="160325" rIns="322250" bIns="160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 sz="46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sz="132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9803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>
            <a:extLst>
              <a:ext uri="{FF2B5EF4-FFF2-40B4-BE49-F238E27FC236}">
                <a16:creationId xmlns:a16="http://schemas.microsoft.com/office/drawing/2014/main" id="{39E4DB54-FD80-1B51-7F57-32C6C1C69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t="60530" r="-1" b="22417"/>
          <a:stretch/>
        </p:blipFill>
        <p:spPr>
          <a:xfrm>
            <a:off x="0" y="41077662"/>
            <a:ext cx="30480000" cy="21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822AE389-EC16-1FA1-64A0-286102AE4FE0}"/>
              </a:ext>
            </a:extLst>
          </p:cNvPr>
          <p:cNvSpPr/>
          <p:nvPr/>
        </p:nvSpPr>
        <p:spPr>
          <a:xfrm>
            <a:off x="5205044" y="41376131"/>
            <a:ext cx="20116800" cy="1526038"/>
          </a:xfrm>
          <a:prstGeom prst="roundRect">
            <a:avLst>
              <a:gd name="adj" fmla="val 50000"/>
            </a:avLst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TN" sz="1323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2DA3645-207F-E3AC-E8B5-04336C64A0EB}"/>
              </a:ext>
            </a:extLst>
          </p:cNvPr>
          <p:cNvGrpSpPr/>
          <p:nvPr/>
        </p:nvGrpSpPr>
        <p:grpSpPr>
          <a:xfrm>
            <a:off x="0" y="-20217"/>
            <a:ext cx="30480000" cy="2495118"/>
            <a:chOff x="0" y="-21396"/>
            <a:chExt cx="15151993" cy="2143705"/>
          </a:xfrm>
        </p:grpSpPr>
        <p:pic>
          <p:nvPicPr>
            <p:cNvPr id="3" name="Picture 27">
              <a:extLst>
                <a:ext uri="{FF2B5EF4-FFF2-40B4-BE49-F238E27FC236}">
                  <a16:creationId xmlns:a16="http://schemas.microsoft.com/office/drawing/2014/main" id="{C487556D-C9A4-93B6-A5DF-DB7AFDBD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1" t="4775" b="52543"/>
            <a:stretch/>
          </p:blipFill>
          <p:spPr>
            <a:xfrm>
              <a:off x="2626426" y="-21396"/>
              <a:ext cx="12525567" cy="21437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0">
              <a:extLst>
                <a:ext uri="{FF2B5EF4-FFF2-40B4-BE49-F238E27FC236}">
                  <a16:creationId xmlns:a16="http://schemas.microsoft.com/office/drawing/2014/main" id="{6ADFCEA4-5CDB-0E64-7437-309488C93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1" t="4775" r="60824" b="52543"/>
            <a:stretch/>
          </p:blipFill>
          <p:spPr>
            <a:xfrm>
              <a:off x="0" y="-7444"/>
              <a:ext cx="2975512" cy="2127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9" name="Google Shape;89;p1"/>
          <p:cNvSpPr/>
          <p:nvPr/>
        </p:nvSpPr>
        <p:spPr>
          <a:xfrm>
            <a:off x="1905930" y="256248"/>
            <a:ext cx="26705701" cy="192468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spcFirstLastPara="1" wrap="square" lIns="86387" tIns="43182" rIns="86387" bIns="43182" anchor="t" anchorCtr="0">
            <a:noAutofit/>
          </a:bodyPr>
          <a:lstStyle/>
          <a:p>
            <a:endParaRPr sz="2268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164352" y="4927739"/>
            <a:ext cx="20151297" cy="125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7" tIns="43182" rIns="86387" bIns="43182" anchor="t" anchorCtr="0">
            <a:spAutoFit/>
          </a:bodyPr>
          <a:lstStyle/>
          <a:p>
            <a:pPr algn="ctr">
              <a:buClr>
                <a:srgbClr val="0070C0"/>
              </a:buClr>
              <a:buSzPts val="8000"/>
            </a:pPr>
            <a:r>
              <a:rPr lang="en-US" sz="7559" b="1" dirty="0">
                <a:solidFill>
                  <a:srgbClr val="7E368A"/>
                </a:solidFill>
                <a:latin typeface="+mn-lt"/>
                <a:ea typeface="Times New Roman"/>
                <a:cs typeface="Times New Roman"/>
                <a:sym typeface="Times New Roman"/>
              </a:rPr>
              <a:t>Title</a:t>
            </a:r>
            <a:r>
              <a:rPr lang="en-US" sz="3024" baseline="30000" dirty="0">
                <a:solidFill>
                  <a:srgbClr val="7E368A"/>
                </a:solidFill>
                <a:latin typeface="+mn-lt"/>
                <a:ea typeface="Times New Roman"/>
                <a:cs typeface="Times New Roman"/>
                <a:sym typeface="Times New Roman"/>
              </a:rPr>
              <a:t>(80 Arial)</a:t>
            </a:r>
            <a:endParaRPr sz="1323" dirty="0">
              <a:solidFill>
                <a:srgbClr val="7E368A"/>
              </a:solidFill>
              <a:latin typeface="+mn-lt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144736" y="9959680"/>
            <a:ext cx="26191886" cy="5584812"/>
          </a:xfrm>
          <a:prstGeom prst="roundRect">
            <a:avLst>
              <a:gd name="adj" fmla="val 8604"/>
            </a:avLst>
          </a:prstGeom>
          <a:solidFill>
            <a:srgbClr val="F5FCFD"/>
          </a:solidFill>
          <a:ln w="5715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87001" tIns="43489" rIns="87001" bIns="43489" anchor="t" anchorCtr="0">
            <a:spAutoFit/>
          </a:bodyPr>
          <a:lstStyle/>
          <a:p>
            <a:pPr algn="ctr">
              <a:buClr>
                <a:srgbClr val="FF0000"/>
              </a:buClr>
              <a:buSzPts val="5400"/>
            </a:pPr>
            <a:r>
              <a:rPr lang="en-US" sz="5102" b="1" dirty="0">
                <a:solidFill>
                  <a:srgbClr val="2557A3"/>
                </a:solidFill>
                <a:latin typeface="+mn-lt"/>
                <a:ea typeface="Times New Roman"/>
                <a:cs typeface="Times New Roman"/>
                <a:sym typeface="Times New Roman"/>
              </a:rPr>
              <a:t>Abstract </a:t>
            </a:r>
            <a:r>
              <a:rPr lang="en-US" sz="2646" baseline="30000" dirty="0">
                <a:solidFill>
                  <a:srgbClr val="2557A3"/>
                </a:solidFill>
                <a:latin typeface="+mn-lt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646" baseline="30000">
                <a:solidFill>
                  <a:srgbClr val="2557A3"/>
                </a:solidFill>
                <a:latin typeface="+mn-lt"/>
                <a:ea typeface="Times New Roman"/>
                <a:cs typeface="Times New Roman"/>
                <a:sym typeface="Times New Roman"/>
              </a:rPr>
              <a:t>51 Arial)</a:t>
            </a:r>
            <a:endParaRPr sz="2646" b="1" dirty="0">
              <a:solidFill>
                <a:srgbClr val="2557A3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2268"/>
              </a:spcBef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This Template presents the instructions for writing a poster to be submitted to the AIAM’2023 conference. You are strongly advised to read the relevant guidelines carefully and follow them strictly.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The poster size should be 80x120 cm.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The poster must begin with an abstract of a maximum of 250 words. It includes an overview of all your work and the main results. </a:t>
            </a:r>
            <a:endParaRPr lang="en-US"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The poster is presented as a synthesis of scientific or technological research work.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It’s strongly advised to specify the context of the study, the objectives, and the methodologies adopted(material and/or methodologies in brief, if possible, illustrated.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Make sure your poster is attractive, structured, and concise.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Identify the different parts of the poster(by titles, section numbers, colors, etc.)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It’s advisable to restrict yourself to short sentences.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It’s recommended to use well-kept graphics, figures, and images.</a:t>
            </a:r>
            <a:endParaRPr sz="2400" dirty="0">
              <a:latin typeface="+mn-lt"/>
            </a:endParaRPr>
          </a:p>
          <a:p>
            <a:pPr algn="just">
              <a:buClr>
                <a:schemeClr val="dk1"/>
              </a:buClr>
              <a:buSzPts val="2600"/>
            </a:pPr>
            <a:r>
              <a:rPr lang="en-US" sz="24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Keywords: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Indicate no more than 5 keywords written in lowercase, separated by semicolons: Additive manufacturing; 3D printer; modeling; materials; AIAM’2024.</a:t>
            </a:r>
            <a:endParaRPr sz="24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62348" y="2678758"/>
            <a:ext cx="5544082" cy="171585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387" tIns="43182" rIns="86387" bIns="43182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endParaRPr sz="2646" b="1" dirty="0">
              <a:solidFill>
                <a:schemeClr val="dk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2"/>
              </a:buClr>
              <a:buSzPts val="2800"/>
            </a:pPr>
            <a:r>
              <a:rPr lang="en-US" sz="2646" b="1" dirty="0">
                <a:solidFill>
                  <a:schemeClr val="dk2"/>
                </a:solidFill>
                <a:latin typeface="+mn-lt"/>
                <a:ea typeface="Times New Roman"/>
                <a:cs typeface="Times New Roman"/>
                <a:sym typeface="Times New Roman"/>
              </a:rPr>
              <a:t>Logo of your laboratory or your research unit  </a:t>
            </a:r>
            <a:endParaRPr sz="1323" dirty="0">
              <a:latin typeface="+mn-lt"/>
            </a:endParaRPr>
          </a:p>
          <a:p>
            <a:endParaRPr sz="2646" b="1" dirty="0">
              <a:solidFill>
                <a:schemeClr val="dk2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7925892" y="6424175"/>
            <a:ext cx="14628216" cy="328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7" tIns="43182" rIns="86387" bIns="43182" anchor="t" anchorCtr="0">
            <a:spAutoFit/>
          </a:bodyPr>
          <a:lstStyle/>
          <a:p>
            <a:pPr algn="ctr">
              <a:buSzPts val="3200"/>
            </a:pPr>
            <a:r>
              <a:rPr lang="en-US" sz="3024" dirty="0">
                <a:latin typeface="+mn-lt"/>
                <a:ea typeface="Times New Roman"/>
                <a:cs typeface="Times New Roman"/>
                <a:sym typeface="Times New Roman"/>
              </a:rPr>
              <a:t>First Author*</a:t>
            </a:r>
            <a:r>
              <a:rPr lang="en-US" sz="3024" baseline="30000" dirty="0">
                <a:latin typeface="+mn-lt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24" dirty="0">
                <a:latin typeface="+mn-lt"/>
                <a:ea typeface="Times New Roman"/>
                <a:cs typeface="Times New Roman"/>
                <a:sym typeface="Times New Roman"/>
              </a:rPr>
              <a:t>, Second Author</a:t>
            </a:r>
            <a:r>
              <a:rPr lang="en-US" sz="3024" baseline="30000" dirty="0">
                <a:latin typeface="+mn-lt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024" dirty="0">
                <a:latin typeface="+mn-lt"/>
                <a:ea typeface="Times New Roman"/>
                <a:cs typeface="Times New Roman"/>
                <a:sym typeface="Times New Roman"/>
              </a:rPr>
              <a:t>, and Third Author</a:t>
            </a:r>
            <a:r>
              <a:rPr lang="en-US" sz="3024" baseline="30000" dirty="0">
                <a:latin typeface="+mn-lt"/>
                <a:ea typeface="Times New Roman"/>
                <a:cs typeface="Times New Roman"/>
                <a:sym typeface="Times New Roman"/>
              </a:rPr>
              <a:t>3 (32 Times New Roman)</a:t>
            </a:r>
            <a:endParaRPr sz="1323" dirty="0">
              <a:latin typeface="+mn-lt"/>
            </a:endParaRPr>
          </a:p>
          <a:p>
            <a:pPr algn="ctr">
              <a:spcBef>
                <a:spcPts val="1134"/>
              </a:spcBef>
              <a:buClr>
                <a:schemeClr val="dk1"/>
              </a:buClr>
              <a:buSzPts val="3200"/>
            </a:pPr>
            <a:endParaRPr sz="3024" b="1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7000"/>
              </a:lnSpc>
              <a:spcBef>
                <a:spcPts val="567"/>
              </a:spcBef>
              <a:buSzPts val="2800"/>
            </a:pPr>
            <a:r>
              <a:rPr lang="en-US" sz="2646" baseline="30000" dirty="0">
                <a:latin typeface="+mn-lt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646" dirty="0">
                <a:latin typeface="+mn-lt"/>
                <a:ea typeface="Times New Roman"/>
                <a:cs typeface="Times New Roman"/>
                <a:sym typeface="Times New Roman"/>
              </a:rPr>
              <a:t>Laboratory, Institution, address, Country e-mail (</a:t>
            </a:r>
            <a:r>
              <a:rPr lang="en-US" sz="2646" baseline="30000" dirty="0">
                <a:latin typeface="+mn-lt"/>
                <a:ea typeface="Times New Roman"/>
                <a:cs typeface="Times New Roman"/>
                <a:sym typeface="Times New Roman"/>
              </a:rPr>
              <a:t>28 Times New Roman)</a:t>
            </a:r>
            <a:endParaRPr sz="2646" dirty="0">
              <a:latin typeface="+mn-lt"/>
              <a:ea typeface="Calibri"/>
              <a:cs typeface="Calibri"/>
              <a:sym typeface="Calibri"/>
            </a:endParaRPr>
          </a:p>
          <a:p>
            <a:pPr algn="ctr">
              <a:lnSpc>
                <a:spcPct val="107000"/>
              </a:lnSpc>
              <a:spcBef>
                <a:spcPts val="756"/>
              </a:spcBef>
              <a:buSzPts val="2800"/>
            </a:pPr>
            <a:r>
              <a:rPr lang="en-US" sz="2646" baseline="30000" dirty="0">
                <a:latin typeface="+mn-lt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646" dirty="0">
                <a:latin typeface="+mn-lt"/>
                <a:ea typeface="Times New Roman"/>
                <a:cs typeface="Times New Roman"/>
                <a:sym typeface="Times New Roman"/>
              </a:rPr>
              <a:t> Laboratory, Institution, address, Country, e-mail </a:t>
            </a:r>
            <a:r>
              <a:rPr lang="en-US" sz="2646" baseline="30000" dirty="0">
                <a:latin typeface="+mn-lt"/>
                <a:ea typeface="Times New Roman"/>
                <a:cs typeface="Times New Roman"/>
                <a:sym typeface="Times New Roman"/>
              </a:rPr>
              <a:t>(28 Times New Roman)</a:t>
            </a:r>
            <a:endParaRPr sz="2646" dirty="0">
              <a:latin typeface="+mn-lt"/>
              <a:ea typeface="Calibri"/>
              <a:cs typeface="Calibri"/>
              <a:sym typeface="Calibri"/>
            </a:endParaRPr>
          </a:p>
          <a:p>
            <a:pPr algn="ctr">
              <a:lnSpc>
                <a:spcPct val="107000"/>
              </a:lnSpc>
              <a:spcBef>
                <a:spcPts val="756"/>
              </a:spcBef>
              <a:buSzPts val="2800"/>
            </a:pPr>
            <a:r>
              <a:rPr lang="en-US" sz="2646" baseline="30000" dirty="0">
                <a:latin typeface="+mn-lt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646" dirty="0">
                <a:latin typeface="+mn-lt"/>
                <a:ea typeface="Times New Roman"/>
                <a:cs typeface="Times New Roman"/>
                <a:sym typeface="Times New Roman"/>
              </a:rPr>
              <a:t>Laboratory, Institution, address, Country, e-mail (</a:t>
            </a:r>
            <a:r>
              <a:rPr lang="en-US" sz="2646" baseline="30000" dirty="0">
                <a:latin typeface="+mn-lt"/>
                <a:ea typeface="Times New Roman"/>
                <a:cs typeface="Times New Roman"/>
                <a:sym typeface="Times New Roman"/>
              </a:rPr>
              <a:t>28 Times New Roman)</a:t>
            </a:r>
            <a:endParaRPr sz="1323" dirty="0">
              <a:latin typeface="+mn-lt"/>
            </a:endParaRPr>
          </a:p>
          <a:p>
            <a:pPr>
              <a:lnSpc>
                <a:spcPct val="107000"/>
              </a:lnSpc>
              <a:spcBef>
                <a:spcPts val="756"/>
              </a:spcBef>
              <a:buSzPts val="2800"/>
            </a:pPr>
            <a:r>
              <a:rPr lang="en-US" sz="2646" dirty="0">
                <a:latin typeface="+mn-lt"/>
                <a:ea typeface="Times New Roman"/>
                <a:cs typeface="Times New Roman"/>
                <a:sym typeface="Times New Roman"/>
              </a:rPr>
              <a:t>                                 </a:t>
            </a:r>
            <a:r>
              <a:rPr lang="en-US" sz="2268" dirty="0">
                <a:latin typeface="+mn-lt"/>
                <a:ea typeface="Times New Roman"/>
                <a:cs typeface="Times New Roman"/>
                <a:sym typeface="Times New Roman"/>
              </a:rPr>
              <a:t>* Corresponding Author</a:t>
            </a:r>
            <a:endParaRPr sz="1323" dirty="0">
              <a:latin typeface="+mn-lt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945118" y="404325"/>
            <a:ext cx="22614402" cy="162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7" tIns="43182" rIns="86387" bIns="43182" anchor="t" anchorCtr="0">
            <a:spAutoFit/>
          </a:bodyPr>
          <a:lstStyle/>
          <a:p>
            <a:pPr algn="ctr"/>
            <a:r>
              <a:rPr lang="fr-FR" sz="6236" b="1" dirty="0">
                <a:solidFill>
                  <a:srgbClr val="C20262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9</a:t>
            </a:r>
            <a:r>
              <a:rPr lang="fr-FR" sz="6236" b="1" baseline="30000" dirty="0">
                <a:solidFill>
                  <a:srgbClr val="2658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th</a:t>
            </a:r>
            <a:r>
              <a:rPr lang="fr-FR" sz="6236" b="1" dirty="0">
                <a:solidFill>
                  <a:srgbClr val="2557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 </a:t>
            </a:r>
            <a:r>
              <a:rPr lang="en-US" sz="6236" b="1" dirty="0">
                <a:solidFill>
                  <a:srgbClr val="C20262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S</a:t>
            </a:r>
            <a:r>
              <a:rPr lang="en-US" sz="6236" b="1" dirty="0">
                <a:solidFill>
                  <a:srgbClr val="2557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cientific and </a:t>
            </a:r>
            <a:r>
              <a:rPr lang="en-US" sz="6236" b="1" dirty="0">
                <a:solidFill>
                  <a:srgbClr val="C20262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T</a:t>
            </a:r>
            <a:r>
              <a:rPr lang="en-US" sz="6236" b="1" dirty="0">
                <a:solidFill>
                  <a:srgbClr val="2557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echnical </a:t>
            </a:r>
            <a:r>
              <a:rPr lang="en-US" sz="6236" b="1" dirty="0">
                <a:solidFill>
                  <a:srgbClr val="C20262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D</a:t>
            </a:r>
            <a:r>
              <a:rPr lang="en-US" sz="6236" b="1" dirty="0">
                <a:solidFill>
                  <a:srgbClr val="2557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ays in </a:t>
            </a:r>
            <a:r>
              <a:rPr lang="en-US" sz="6236" b="1" dirty="0">
                <a:solidFill>
                  <a:srgbClr val="C20262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M</a:t>
            </a:r>
            <a:r>
              <a:rPr lang="en-US" sz="6236" b="1" dirty="0">
                <a:solidFill>
                  <a:srgbClr val="2557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echanics and </a:t>
            </a:r>
            <a:r>
              <a:rPr lang="en-US" sz="6236" b="1" dirty="0">
                <a:solidFill>
                  <a:srgbClr val="C20262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M</a:t>
            </a:r>
            <a:r>
              <a:rPr lang="en-US" sz="6236" b="1" dirty="0">
                <a:solidFill>
                  <a:srgbClr val="2557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aterials</a:t>
            </a:r>
          </a:p>
          <a:p>
            <a:pPr algn="ctr"/>
            <a:r>
              <a:rPr lang="fr-FR" sz="3780" i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December</a:t>
            </a:r>
            <a:r>
              <a:rPr lang="fr-FR" sz="3780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20-22, 2024 – HAMMAMET, TUNISIA </a:t>
            </a:r>
          </a:p>
        </p:txBody>
      </p:sp>
      <p:sp>
        <p:nvSpPr>
          <p:cNvPr id="95" name="Google Shape;95;p1"/>
          <p:cNvSpPr txBox="1"/>
          <p:nvPr/>
        </p:nvSpPr>
        <p:spPr>
          <a:xfrm>
            <a:off x="21590171" y="2674123"/>
            <a:ext cx="6067589" cy="171585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387" tIns="43182" rIns="86387" bIns="43182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endParaRPr sz="2646" b="1" dirty="0">
              <a:solidFill>
                <a:schemeClr val="dk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2"/>
              </a:buClr>
              <a:buSzPts val="2800"/>
            </a:pPr>
            <a:r>
              <a:rPr lang="en-US" sz="2646" b="1" dirty="0">
                <a:solidFill>
                  <a:schemeClr val="dk2"/>
                </a:solidFill>
                <a:latin typeface="+mn-lt"/>
                <a:ea typeface="Times New Roman"/>
                <a:cs typeface="Times New Roman"/>
                <a:sym typeface="Times New Roman"/>
              </a:rPr>
              <a:t>Logo of the institution  </a:t>
            </a:r>
            <a:endParaRPr sz="1323" dirty="0">
              <a:latin typeface="+mn-lt"/>
            </a:endParaRPr>
          </a:p>
          <a:p>
            <a:pPr algn="ctr">
              <a:buClr>
                <a:schemeClr val="dk2"/>
              </a:buClr>
              <a:buSzPts val="2800"/>
            </a:pPr>
            <a:r>
              <a:rPr lang="en-US" sz="2646" b="1" dirty="0">
                <a:solidFill>
                  <a:schemeClr val="dk2"/>
                </a:solidFill>
                <a:latin typeface="+mn-lt"/>
                <a:ea typeface="Times New Roman"/>
                <a:cs typeface="Times New Roman"/>
                <a:sym typeface="Times New Roman"/>
              </a:rPr>
              <a:t>of your laboratory</a:t>
            </a:r>
            <a:endParaRPr sz="1323" dirty="0">
              <a:latin typeface="+mn-lt"/>
            </a:endParaRPr>
          </a:p>
          <a:p>
            <a:endParaRPr sz="2646" b="1" dirty="0">
              <a:solidFill>
                <a:schemeClr val="dk2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Parallelogram 33">
            <a:extLst>
              <a:ext uri="{FF2B5EF4-FFF2-40B4-BE49-F238E27FC236}">
                <a16:creationId xmlns:a16="http://schemas.microsoft.com/office/drawing/2014/main" id="{17A993B0-6BAC-E16F-DAC3-FA4122B90723}"/>
              </a:ext>
            </a:extLst>
          </p:cNvPr>
          <p:cNvSpPr/>
          <p:nvPr/>
        </p:nvSpPr>
        <p:spPr>
          <a:xfrm>
            <a:off x="9832420" y="26085423"/>
            <a:ext cx="4218574" cy="4010822"/>
          </a:xfrm>
          <a:prstGeom prst="parallelogram">
            <a:avLst>
              <a:gd name="adj" fmla="val 16205"/>
            </a:avLst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2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A30F6-EE5B-45D6-D18E-673F41B47C21}"/>
              </a:ext>
            </a:extLst>
          </p:cNvPr>
          <p:cNvSpPr/>
          <p:nvPr/>
        </p:nvSpPr>
        <p:spPr>
          <a:xfrm>
            <a:off x="475714" y="41743978"/>
            <a:ext cx="3980627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68" b="1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December</a:t>
            </a:r>
            <a:r>
              <a:rPr lang="fr-FR" sz="2268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20-22, 2024</a:t>
            </a:r>
          </a:p>
          <a:p>
            <a:pPr algn="ctr"/>
            <a:r>
              <a:rPr lang="fr-FR" sz="2268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 HAMMAMET, TUNISIA </a:t>
            </a:r>
          </a:p>
        </p:txBody>
      </p:sp>
      <p:sp>
        <p:nvSpPr>
          <p:cNvPr id="11" name="Google Shape;94;p1">
            <a:extLst>
              <a:ext uri="{FF2B5EF4-FFF2-40B4-BE49-F238E27FC236}">
                <a16:creationId xmlns:a16="http://schemas.microsoft.com/office/drawing/2014/main" id="{7896DC8D-5225-A0D0-200C-EC405712245A}"/>
              </a:ext>
            </a:extLst>
          </p:cNvPr>
          <p:cNvSpPr txBox="1"/>
          <p:nvPr/>
        </p:nvSpPr>
        <p:spPr>
          <a:xfrm>
            <a:off x="25307223" y="41908318"/>
            <a:ext cx="5102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i="1">
                <a:solidFill>
                  <a:srgbClr val="002060"/>
                </a:solidFill>
                <a:latin typeface="Arial Nova" panose="020B0504020202020204" pitchFamily="34" charset="0"/>
                <a:ea typeface="Yu Gothic UI Semilight" panose="020B0400000000000000" pitchFamily="34" charset="-128"/>
              </a:defRPr>
            </a:lvl1pPr>
          </a:lstStyle>
          <a:p>
            <a:r>
              <a:rPr lang="fr-FR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jstmm2024.sciencesconf.org</a:t>
            </a:r>
            <a:endParaRPr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34">
            <a:extLst>
              <a:ext uri="{FF2B5EF4-FFF2-40B4-BE49-F238E27FC236}">
                <a16:creationId xmlns:a16="http://schemas.microsoft.com/office/drawing/2014/main" id="{CB7B7B17-AE7C-1244-88C9-E48ABF9090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309" y="2621411"/>
            <a:ext cx="1937880" cy="1700813"/>
          </a:xfrm>
          <a:prstGeom prst="rect">
            <a:avLst/>
          </a:prstGeom>
        </p:spPr>
      </p:pic>
      <p:grpSp>
        <p:nvGrpSpPr>
          <p:cNvPr id="69" name="Groupe 68">
            <a:extLst>
              <a:ext uri="{FF2B5EF4-FFF2-40B4-BE49-F238E27FC236}">
                <a16:creationId xmlns:a16="http://schemas.microsoft.com/office/drawing/2014/main" id="{A7CF184D-E56A-65BF-8FF0-C5DED8ED37A8}"/>
              </a:ext>
            </a:extLst>
          </p:cNvPr>
          <p:cNvGrpSpPr/>
          <p:nvPr/>
        </p:nvGrpSpPr>
        <p:grpSpPr>
          <a:xfrm>
            <a:off x="5947373" y="41713947"/>
            <a:ext cx="18511169" cy="850406"/>
            <a:chOff x="5382002" y="44072539"/>
            <a:chExt cx="19590698" cy="90000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D2ADE76-29ED-E3DD-0530-F18DE7A72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3095" y="44072539"/>
              <a:ext cx="1623282" cy="9000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F682953-D883-20AD-07B9-6D19B981A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7487" b="9655"/>
            <a:stretch/>
          </p:blipFill>
          <p:spPr>
            <a:xfrm>
              <a:off x="11485629" y="44072539"/>
              <a:ext cx="1235295" cy="90000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E8C18EE-7577-3EA3-AAF6-3C20498A1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823889" y="44072539"/>
              <a:ext cx="914518" cy="9000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8B0475A-5B33-C22E-ACCC-382486EC5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2240" y="44072539"/>
              <a:ext cx="2097890" cy="90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C4086562-8864-AA03-A9B6-28A2E1961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9094" b="9680"/>
            <a:stretch/>
          </p:blipFill>
          <p:spPr>
            <a:xfrm>
              <a:off x="10589342" y="44072539"/>
              <a:ext cx="793322" cy="90000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EFBBDAE4-7B21-0065-FB96-79F50F4D0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504218" y="44072539"/>
              <a:ext cx="1468482" cy="900000"/>
            </a:xfrm>
            <a:prstGeom prst="rect">
              <a:avLst/>
            </a:prstGeom>
          </p:spPr>
        </p:pic>
        <p:pic>
          <p:nvPicPr>
            <p:cNvPr id="23" name="Picture 4" descr="Accueil">
              <a:extLst>
                <a:ext uri="{FF2B5EF4-FFF2-40B4-BE49-F238E27FC236}">
                  <a16:creationId xmlns:a16="http://schemas.microsoft.com/office/drawing/2014/main" id="{915EF14C-CEEB-FE40-EF3D-04ADCEA62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1372" y="44162539"/>
              <a:ext cx="343714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Laboratoire Angevin de Mécanique, Procédés et innovAtion - Contact">
              <a:extLst>
                <a:ext uri="{FF2B5EF4-FFF2-40B4-BE49-F238E27FC236}">
                  <a16:creationId xmlns:a16="http://schemas.microsoft.com/office/drawing/2014/main" id="{5BABC729-A45E-B341-0964-28343A45C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1480" y="44162539"/>
              <a:ext cx="198343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CCC8D89D-9716-33C8-E3CE-5FA036E43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617966" y="44162539"/>
              <a:ext cx="2783286" cy="7200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6B601FB-878C-3E21-46D8-3137ABE1D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67884" y="44072539"/>
              <a:ext cx="1047117" cy="900000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DA69BD84-5DBE-674A-E189-3402F4576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82002" y="44072539"/>
              <a:ext cx="1177273" cy="90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14646"/>
      </a:accent1>
      <a:accent2>
        <a:srgbClr val="00AEE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AEE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314</Words>
  <Application>Microsoft Office PowerPoint</Application>
  <PresentationFormat>Personnalisé</PresentationFormat>
  <Paragraphs>29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Roboto</vt:lpstr>
      <vt:lpstr>Times New Roman</vt:lpstr>
      <vt:lpstr>Default Design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IWA</dc:creator>
  <cp:lastModifiedBy>Ahmed BM</cp:lastModifiedBy>
  <cp:revision>14</cp:revision>
  <dcterms:created xsi:type="dcterms:W3CDTF">1998-03-23T12:07:48Z</dcterms:created>
  <dcterms:modified xsi:type="dcterms:W3CDTF">2024-03-28T22:56:52Z</dcterms:modified>
</cp:coreProperties>
</file>